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6" r:id="rId5"/>
    <p:sldId id="259" r:id="rId6"/>
    <p:sldId id="257" r:id="rId7"/>
    <p:sldId id="258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>
        <p:scale>
          <a:sx n="123" d="100"/>
          <a:sy n="123" d="100"/>
        </p:scale>
        <p:origin x="-12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6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14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400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08806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462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755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5637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57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392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3687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6698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FBF493A-FC0E-458C-8E6C-45522E0939E8}" type="datetimeFigureOut">
              <a:rPr lang="lt-LT" smtClean="0"/>
              <a:t>2021-03-09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D88F48B-5FBF-4779-8AC4-8487D4B26B8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01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05656980-63BF-4555-87ED-D15E08AE8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304" y="343115"/>
            <a:ext cx="9966960" cy="3162085"/>
          </a:xfrm>
        </p:spPr>
        <p:txBody>
          <a:bodyPr>
            <a:normAutofit/>
          </a:bodyPr>
          <a:lstStyle/>
          <a:p>
            <a:r>
              <a:rPr lang="lt-LT" dirty="0"/>
              <a:t> Kybartų vaikų lopšelis-darželis „Kregždutė“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xmlns="" id="{2871BE72-7CCD-43ED-879E-99F0C2DCD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sz="4000" dirty="0"/>
              <a:t>STEAM </a:t>
            </a:r>
            <a:r>
              <a:rPr lang="lt-LT" sz="3800" dirty="0"/>
              <a:t>metodo taikymas</a:t>
            </a:r>
          </a:p>
          <a:p>
            <a:r>
              <a:rPr lang="lt-LT" sz="4000" dirty="0" err="1"/>
              <a:t>priešmokykli</a:t>
            </a:r>
            <a:r>
              <a:rPr lang="en-US" sz="4000" dirty="0" err="1"/>
              <a:t>nio</a:t>
            </a:r>
            <a:r>
              <a:rPr lang="en-US" sz="4000" dirty="0"/>
              <a:t> </a:t>
            </a:r>
            <a:r>
              <a:rPr lang="en-US" sz="4000" dirty="0" err="1"/>
              <a:t>ugdymo</a:t>
            </a:r>
            <a:r>
              <a:rPr lang="en-US" sz="4000" dirty="0"/>
              <a:t> </a:t>
            </a:r>
            <a:r>
              <a:rPr lang="en-US" sz="4000" dirty="0" err="1"/>
              <a:t>grup</a:t>
            </a:r>
            <a:r>
              <a:rPr lang="lt-LT" sz="4000" dirty="0" err="1"/>
              <a:t>ėje</a:t>
            </a:r>
            <a:r>
              <a:rPr lang="lt-LT" sz="4000"/>
              <a:t> </a:t>
            </a:r>
            <a:r>
              <a:rPr lang="lt-LT" sz="4000" smtClean="0"/>
              <a:t>„</a:t>
            </a:r>
            <a:r>
              <a:rPr lang="lt-LT" sz="4000" smtClean="0"/>
              <a:t>Pelėdžiukai</a:t>
            </a:r>
            <a:r>
              <a:rPr lang="lt-LT" sz="4000" dirty="0"/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208299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D29675F8-026D-47C8-90BA-18EFDBC4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16523"/>
            <a:ext cx="9875520" cy="2262554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solidFill>
                  <a:schemeClr val="accent5">
                    <a:lumMod val="75000"/>
                  </a:schemeClr>
                </a:solidFill>
              </a:rPr>
              <a:t>S  </a:t>
            </a:r>
            <a:r>
              <a:rPr lang="lt-LT" sz="3100" b="1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lt-LT" sz="2700" b="1" dirty="0">
                <a:solidFill>
                  <a:schemeClr val="tx1"/>
                </a:solidFill>
              </a:rPr>
              <a:t>MOKSLAS – TAI VEIKLA, KURI PADEDA SUVOKTI KAIP VEIKIA MUS SUPANTIS PASAULIS, SANTYKIAI SU SUPANČIA APLINKA IR JOJE VYKSTANČIAIS PROCESAIS BEI REIŠKINIAIS</a:t>
            </a:r>
            <a:br>
              <a:rPr lang="lt-LT" sz="2700" b="1" dirty="0">
                <a:solidFill>
                  <a:schemeClr val="tx1"/>
                </a:solidFill>
              </a:rPr>
            </a:br>
            <a:r>
              <a:rPr lang="lt-LT" sz="2700" b="1" dirty="0">
                <a:solidFill>
                  <a:schemeClr val="tx1"/>
                </a:solidFill>
              </a:rPr>
              <a:t/>
            </a:r>
            <a:br>
              <a:rPr lang="lt-LT" sz="2700" b="1" dirty="0">
                <a:solidFill>
                  <a:schemeClr val="tx1"/>
                </a:solidFill>
              </a:rPr>
            </a:br>
            <a:r>
              <a:rPr lang="lt-LT" sz="2700" b="1" dirty="0">
                <a:solidFill>
                  <a:schemeClr val="accent5">
                    <a:lumMod val="75000"/>
                  </a:schemeClr>
                </a:solidFill>
              </a:rPr>
              <a:t>SUSIPAŽĮSTA SU SNIEGO SAVYBĖMIS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626106DE-821B-44DB-9337-68AE78AF0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35" y="2680024"/>
            <a:ext cx="3220927" cy="3904987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965302D4-3316-4D95-80B2-5D14A6F1C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789" y="2701293"/>
            <a:ext cx="2798474" cy="3883718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230F539B-AD97-40CA-A8BC-26B54DB066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010" y="2701293"/>
            <a:ext cx="3256650" cy="390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80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93B97C71-B97E-4EBE-9573-3543B496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872971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solidFill>
                  <a:schemeClr val="accent5">
                    <a:lumMod val="75000"/>
                  </a:schemeClr>
                </a:solidFill>
              </a:rPr>
              <a:t>BANDYMAI SU LEDU, VANDENIU 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C6EEF908-C5C9-43E9-8C22-28BB960CE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3" y="1667099"/>
            <a:ext cx="2649416" cy="2907247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1CAEB99C-8E89-4A7A-B573-31FAD540E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18"/>
          <a:stretch/>
        </p:blipFill>
        <p:spPr>
          <a:xfrm>
            <a:off x="8468844" y="2002928"/>
            <a:ext cx="3441802" cy="4332304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xmlns="" id="{61B8F1C4-59F7-4E86-89B9-93BB83BAC1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66" y="1606062"/>
            <a:ext cx="2984421" cy="3803047"/>
          </a:xfrm>
          <a:prstGeom prst="rect">
            <a:avLst/>
          </a:prstGeom>
        </p:spPr>
      </p:pic>
      <p:pic>
        <p:nvPicPr>
          <p:cNvPr id="8" name="Turinio vietos rezervavimo ženklas 4">
            <a:extLst>
              <a:ext uri="{FF2B5EF4-FFF2-40B4-BE49-F238E27FC236}">
                <a16:creationId xmlns:a16="http://schemas.microsoft.com/office/drawing/2014/main" xmlns="" id="{E2F2500D-CEAA-40A1-9D99-0264F1BDC9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924" y="2790092"/>
            <a:ext cx="3455581" cy="38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5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 </a:t>
            </a:r>
            <a:r>
              <a:rPr lang="en-US" sz="2400" b="1" dirty="0">
                <a:solidFill>
                  <a:schemeClr val="tx1"/>
                </a:solidFill>
              </a:rPr>
              <a:t>TECHNOLOGIJA</a:t>
            </a:r>
            <a:r>
              <a:rPr lang="lt-LT" sz="2400" b="1" dirty="0">
                <a:solidFill>
                  <a:schemeClr val="tx1"/>
                </a:solidFill>
              </a:rPr>
              <a:t>. VAIKAI SUSIPAŽĮSTA SU </a:t>
            </a:r>
            <a:r>
              <a:rPr lang="en-US" sz="2400" b="1" dirty="0">
                <a:solidFill>
                  <a:schemeClr val="tx1"/>
                </a:solidFill>
              </a:rPr>
              <a:t>PRIETAISAI</a:t>
            </a:r>
            <a:r>
              <a:rPr lang="lt-LT" sz="2400" b="1" dirty="0">
                <a:solidFill>
                  <a:schemeClr val="tx1"/>
                </a:solidFill>
              </a:rPr>
              <a:t>S</a:t>
            </a:r>
            <a:r>
              <a:rPr lang="en-US" sz="2400" b="1" dirty="0">
                <a:solidFill>
                  <a:schemeClr val="tx1"/>
                </a:solidFill>
              </a:rPr>
              <a:t>, </a:t>
            </a:r>
            <a:r>
              <a:rPr lang="lt-LT" sz="2400" b="1" dirty="0">
                <a:solidFill>
                  <a:schemeClr val="tx1"/>
                </a:solidFill>
              </a:rPr>
              <a:t>Į</a:t>
            </a:r>
            <a:r>
              <a:rPr lang="en-US" sz="2400" b="1" dirty="0">
                <a:solidFill>
                  <a:schemeClr val="tx1"/>
                </a:solidFill>
              </a:rPr>
              <a:t>RENGINIAI</a:t>
            </a:r>
            <a:r>
              <a:rPr lang="lt-LT" sz="2400" b="1" dirty="0">
                <a:solidFill>
                  <a:schemeClr val="tx1"/>
                </a:solidFill>
              </a:rPr>
              <a:t>S, KURIE PADEDA NE TIK SUŽADINTI SMALSUMĄ, BET IR PALENGVINA ŽMOGAUS BUITĮ BEI PATOBULINA ĮGŪDŽIUS.</a:t>
            </a:r>
            <a:endParaRPr lang="lt-LT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Sony\Desktop\147705984_834581110428014_5573339123769231962_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5" y="4011441"/>
            <a:ext cx="3248330" cy="243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ony\Desktop\147681448_242442567383299_591294431943914743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439" y="2271908"/>
            <a:ext cx="3108637" cy="417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ony\Desktop\148439172_1067400473726092_274698796187666426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096" y="2055037"/>
            <a:ext cx="3294489" cy="439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242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934713A2-0935-4B56-B9E7-55C22EBE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1192567"/>
          </a:xfrm>
        </p:spPr>
        <p:txBody>
          <a:bodyPr>
            <a:normAutofit fontScale="90000"/>
          </a:bodyPr>
          <a:lstStyle/>
          <a:p>
            <a:pPr algn="just"/>
            <a:r>
              <a:rPr lang="lt-LT" sz="4000" b="1" dirty="0">
                <a:solidFill>
                  <a:schemeClr val="accent5">
                    <a:lumMod val="75000"/>
                  </a:schemeClr>
                </a:solidFill>
              </a:rPr>
              <a:t>E  </a:t>
            </a:r>
            <a:r>
              <a:rPr lang="lt-LT" sz="2400" b="1" dirty="0">
                <a:solidFill>
                  <a:schemeClr val="tx1"/>
                </a:solidFill>
              </a:rPr>
              <a:t>INŽINERIJA – TAI KONSTRAVIMAS, PROJEKTAVIMAS, PLĖTOJANTIS ERDVĖS SUVOKIMĄ, KOMUNIKAVIMO BEI BENDRADARBIAVIMO ĮGŪDŽIUS. STIPRINA MOTYVACIJĄ IR PASITIKĖJIMĄ.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70C725A9-9971-4FA3-8C4D-2049686EB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5" y="1965960"/>
            <a:ext cx="3728777" cy="2996657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AC388013-B027-4C18-AD3A-35B9280AEA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759" y="1965960"/>
            <a:ext cx="3871996" cy="2996657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8CE9713B-6559-4DDA-9230-90680B22DD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546" y="3240020"/>
            <a:ext cx="3580660" cy="299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2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BCCE3DD6-A21E-435F-9F42-49D7E254F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254369"/>
          </a:xfrm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solidFill>
                  <a:schemeClr val="accent5">
                    <a:lumMod val="75000"/>
                  </a:schemeClr>
                </a:solidFill>
              </a:rPr>
              <a:t>KOMANDOS PRISTATO DARBUS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CB6DC87A-55ED-4A2C-BC7D-7C0EC767B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t="12746" r="-688" b="14093"/>
          <a:stretch/>
        </p:blipFill>
        <p:spPr>
          <a:xfrm>
            <a:off x="8426761" y="2895601"/>
            <a:ext cx="3408217" cy="3458760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FD7E814D-A46A-41BE-AF7F-4F963BCD2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9" y="1863969"/>
            <a:ext cx="3483502" cy="3584331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B6CF310D-6044-4569-9882-1537989963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48"/>
          <a:stretch/>
        </p:blipFill>
        <p:spPr>
          <a:xfrm>
            <a:off x="4114800" y="2239107"/>
            <a:ext cx="3837651" cy="375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17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02B45971-894A-46F5-BA04-48E65EB5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879231"/>
          </a:xfrm>
        </p:spPr>
        <p:txBody>
          <a:bodyPr>
            <a:normAutofit/>
          </a:bodyPr>
          <a:lstStyle/>
          <a:p>
            <a:r>
              <a:rPr lang="lt-LT" sz="3200" b="1" dirty="0">
                <a:solidFill>
                  <a:schemeClr val="accent5">
                    <a:lumMod val="75000"/>
                  </a:schemeClr>
                </a:solidFill>
              </a:rPr>
              <a:t>KURIA, KONSTRUOJA IŠ ĮVAIRIŲ ANTRINIŲ ŽALIAVŲ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CFF089D8-D1C0-47C4-A4E8-1CEE147B7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38" y="2085108"/>
            <a:ext cx="3919910" cy="4475489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EA7A716F-86F4-498C-8447-1A429EEA4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793" y="1965959"/>
            <a:ext cx="3763241" cy="4594639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930620B7-9EF4-4E43-AAC1-D23AFCFCEB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131" y="1965960"/>
            <a:ext cx="3594395" cy="45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16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8565B881-15D1-4D6E-BB2D-D36600D88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33754"/>
            <a:ext cx="9875520" cy="1735015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lt-LT" b="1" dirty="0">
                <a:solidFill>
                  <a:schemeClr val="accent5">
                    <a:lumMod val="75000"/>
                  </a:schemeClr>
                </a:solidFill>
              </a:rPr>
              <a:t>A</a:t>
            </a:r>
            <a:r>
              <a:rPr lang="lt-LT" sz="2800" b="1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lt-LT" sz="2800" b="1" dirty="0">
                <a:solidFill>
                  <a:schemeClr val="tx1"/>
                </a:solidFill>
              </a:rPr>
              <a:t>MENAI – TAI ĮVAIRIAPUSIS DAUGIAFORMIS KŪRYBINIS PROCESAS. </a:t>
            </a:r>
            <a:br>
              <a:rPr lang="lt-LT" sz="2800" b="1" dirty="0">
                <a:solidFill>
                  <a:schemeClr val="tx1"/>
                </a:solidFill>
              </a:rPr>
            </a:br>
            <a:r>
              <a:rPr lang="lt-LT" sz="2800" b="1" dirty="0">
                <a:solidFill>
                  <a:schemeClr val="tx1"/>
                </a:solidFill>
              </a:rPr>
              <a:t/>
            </a:r>
            <a:br>
              <a:rPr lang="lt-LT" sz="2800" b="1" dirty="0">
                <a:solidFill>
                  <a:schemeClr val="tx1"/>
                </a:solidFill>
              </a:rPr>
            </a:br>
            <a:r>
              <a:rPr lang="lt-LT" sz="2800" b="1" dirty="0">
                <a:solidFill>
                  <a:schemeClr val="accent5">
                    <a:lumMod val="75000"/>
                  </a:schemeClr>
                </a:solidFill>
              </a:rPr>
              <a:t>SPALVŲ ATRADIMAS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602793E7-7CC4-415C-8304-12A565D9A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72" y="1791069"/>
            <a:ext cx="3153792" cy="3275861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AC65DA5F-A625-40C9-BBDB-E2C6D7FB4F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221" y="2565647"/>
            <a:ext cx="3420862" cy="3462291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xmlns="" id="{934454EE-C686-4D47-9F7E-1152DE3AE2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780" y="3169328"/>
            <a:ext cx="3632299" cy="328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30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690AD37F-F54C-4911-8706-CC0C0ECE7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961293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M   </a:t>
            </a:r>
            <a:r>
              <a:rPr lang="lt-LT" sz="2400" b="1" dirty="0">
                <a:solidFill>
                  <a:schemeClr val="tx1"/>
                </a:solidFill>
              </a:rPr>
              <a:t>MATEMATIKA – TAI SKAITMENS VAIZDINIO PAŽINIMO, RŪŠIAVIMO, MODELIAVIMO IR SKAIČIAVIMO SUVOKIMAS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xmlns="" id="{66CAE89C-1731-4F83-9422-D5D366CDC3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1" y="2990380"/>
            <a:ext cx="3095581" cy="3362886"/>
          </a:xfr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xmlns="" id="{0F3A1CB5-7EC8-4320-B8D5-31FAAB588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531" y="2300742"/>
            <a:ext cx="2928315" cy="2371081"/>
          </a:xfrm>
          <a:prstGeom prst="rect">
            <a:avLst/>
          </a:prstGeom>
        </p:spPr>
      </p:pic>
      <p:pic>
        <p:nvPicPr>
          <p:cNvPr id="2050" name="Picture 2" descr="C:\Users\Sony\Desktop\148264269_261572692101775_444016254184200070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46" y="2300742"/>
            <a:ext cx="5533292" cy="414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270595"/>
      </p:ext>
    </p:extLst>
  </p:cSld>
  <p:clrMapOvr>
    <a:masterClrMapping/>
  </p:clrMapOvr>
</p:sld>
</file>

<file path=ppt/theme/theme1.xml><?xml version="1.0" encoding="utf-8"?>
<a:theme xmlns:a="http://schemas.openxmlformats.org/drawingml/2006/main" name="Pagrindas">
  <a:themeElements>
    <a:clrScheme name="Pagrinda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agrinda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grinda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Pagrindas</Template>
  <TotalTime>295</TotalTime>
  <Words>132</Words>
  <Application>Microsoft Office PowerPoint</Application>
  <PresentationFormat>Pasirinktinai</PresentationFormat>
  <Paragraphs>11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0" baseType="lpstr">
      <vt:lpstr>Pagrindas</vt:lpstr>
      <vt:lpstr> Kybartų vaikų lopšelis-darželis „Kregždutė“</vt:lpstr>
      <vt:lpstr>S     MOKSLAS – TAI VEIKLA, KURI PADEDA SUVOKTI KAIP VEIKIA MUS SUPANTIS PASAULIS, SANTYKIAI SU SUPANČIA APLINKA IR JOJE VYKSTANČIAIS PROCESAIS BEI REIŠKINIAIS  SUSIPAŽĮSTA SU SNIEGO SAVYBĖMIS</vt:lpstr>
      <vt:lpstr>BANDYMAI SU LEDU, VANDENIU </vt:lpstr>
      <vt:lpstr>T TECHNOLOGIJA. VAIKAI SUSIPAŽĮSTA SU PRIETAISAIS, ĮRENGINIAIS, KURIE PADEDA NE TIK SUŽADINTI SMALSUMĄ, BET IR PALENGVINA ŽMOGAUS BUITĮ BEI PATOBULINA ĮGŪDŽIUS.</vt:lpstr>
      <vt:lpstr>E  INŽINERIJA – TAI KONSTRAVIMAS, PROJEKTAVIMAS, PLĖTOJANTIS ERDVĖS SUVOKIMĄ, KOMUNIKAVIMO BEI BENDRADARBIAVIMO ĮGŪDŽIUS. STIPRINA MOTYVACIJĄ IR PASITIKĖJIMĄ.</vt:lpstr>
      <vt:lpstr>KOMANDOS PRISTATO DARBUS</vt:lpstr>
      <vt:lpstr>KURIA, KONSTRUOJA IŠ ĮVAIRIŲ ANTRINIŲ ŽALIAVŲ</vt:lpstr>
      <vt:lpstr>A  MENAI – TAI ĮVAIRIAPUSIS DAUGIAFORMIS KŪRYBINIS PROCESAS.   SPALVŲ ATRADIMAS</vt:lpstr>
      <vt:lpstr>M   MATEMATIKA – TAI SKAITMENS VAIZDINIO PAŽINIMO, RŪŠIAVIMO, MODELIAVIMO IR SKAIČIAVIMO SUVOKIMAS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Kybartų vaikų lopšelis-darželis ,,Kregždutė“</dc:title>
  <dc:creator>Aukletoja</dc:creator>
  <cp:lastModifiedBy>Vartotojas</cp:lastModifiedBy>
  <cp:revision>28</cp:revision>
  <dcterms:created xsi:type="dcterms:W3CDTF">2021-02-09T12:05:36Z</dcterms:created>
  <dcterms:modified xsi:type="dcterms:W3CDTF">2021-03-09T07:59:10Z</dcterms:modified>
</cp:coreProperties>
</file>