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lt-LT"/>
              <a:t>Spustelėję redaguokite stilių</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lt-LT"/>
              <a:t>Spustelėję redaguokite stilių</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lt-LT"/>
              <a:t>Spustelėję redaguokite stilių</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a:t>Spustelėję redaguokite stilių</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lt-LT"/>
              <a:t>Spustelėję redaguokite stilių</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lt-LT"/>
              <a:t>Spustelėję redaguokite stilių</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a:t>Spustelėję redaguokite stilių</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lt-LT"/>
              <a:t>Spustelėję redaguokite stilių</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a:t>Spustelėję redaguokite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lt-LT"/>
              <a:t>Spustelėję redaguokite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lt-LT"/>
              <a:t>Spustelėję redaguokite stilių</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lt-LT"/>
              <a:t>Spustelėję redaguokite stilių</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12/8/2020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E7B39E0-8C98-4D9D-B4D1-01502F2EE755}"/>
              </a:ext>
            </a:extLst>
          </p:cNvPr>
          <p:cNvSpPr>
            <a:spLocks noGrp="1"/>
          </p:cNvSpPr>
          <p:nvPr>
            <p:ph type="title"/>
          </p:nvPr>
        </p:nvSpPr>
        <p:spPr/>
        <p:txBody>
          <a:bodyPr/>
          <a:lstStyle/>
          <a:p>
            <a:endParaRPr lang="lt-LT"/>
          </a:p>
        </p:txBody>
      </p:sp>
      <p:pic>
        <p:nvPicPr>
          <p:cNvPr id="4" name="Turinio vietos rezervavimo ženklas 3">
            <a:extLst>
              <a:ext uri="{FF2B5EF4-FFF2-40B4-BE49-F238E27FC236}">
                <a16:creationId xmlns:a16="http://schemas.microsoft.com/office/drawing/2014/main" id="{75B5B3B5-AE6A-4372-BC1E-765828E541E6}"/>
              </a:ext>
            </a:extLst>
          </p:cNvPr>
          <p:cNvPicPr>
            <a:picLocks noGrp="1" noChangeAspect="1"/>
          </p:cNvPicPr>
          <p:nvPr>
            <p:ph idx="1"/>
          </p:nvPr>
        </p:nvPicPr>
        <p:blipFill>
          <a:blip r:embed="rId2"/>
          <a:stretch>
            <a:fillRect/>
          </a:stretch>
        </p:blipFill>
        <p:spPr>
          <a:xfrm>
            <a:off x="1569481" y="1174459"/>
            <a:ext cx="10195846" cy="5301842"/>
          </a:xfrm>
          <a:prstGeom prst="rect">
            <a:avLst/>
          </a:prstGeom>
        </p:spPr>
      </p:pic>
    </p:spTree>
    <p:extLst>
      <p:ext uri="{BB962C8B-B14F-4D97-AF65-F5344CB8AC3E}">
        <p14:creationId xmlns:p14="http://schemas.microsoft.com/office/powerpoint/2010/main" val="3202882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E75E74E-C0D6-4AEF-86A7-06BAD63C20FD}"/>
              </a:ext>
            </a:extLst>
          </p:cNvPr>
          <p:cNvSpPr>
            <a:spLocks noGrp="1"/>
          </p:cNvSpPr>
          <p:nvPr>
            <p:ph type="title"/>
          </p:nvPr>
        </p:nvSpPr>
        <p:spPr/>
        <p:txBody>
          <a:bodyPr/>
          <a:lstStyle/>
          <a:p>
            <a:endParaRPr lang="lt-LT"/>
          </a:p>
        </p:txBody>
      </p:sp>
      <p:pic>
        <p:nvPicPr>
          <p:cNvPr id="4" name="Turinio vietos rezervavimo ženklas 3">
            <a:extLst>
              <a:ext uri="{FF2B5EF4-FFF2-40B4-BE49-F238E27FC236}">
                <a16:creationId xmlns:a16="http://schemas.microsoft.com/office/drawing/2014/main" id="{91B5E06C-600B-4DCF-A4B1-3B471A49DD85}"/>
              </a:ext>
            </a:extLst>
          </p:cNvPr>
          <p:cNvPicPr>
            <a:picLocks noGrp="1" noChangeAspect="1"/>
          </p:cNvPicPr>
          <p:nvPr>
            <p:ph idx="1"/>
          </p:nvPr>
        </p:nvPicPr>
        <p:blipFill>
          <a:blip r:embed="rId2"/>
          <a:stretch>
            <a:fillRect/>
          </a:stretch>
        </p:blipFill>
        <p:spPr>
          <a:xfrm>
            <a:off x="2055303" y="1115736"/>
            <a:ext cx="9561276" cy="5118154"/>
          </a:xfrm>
          <a:prstGeom prst="rect">
            <a:avLst/>
          </a:prstGeom>
        </p:spPr>
      </p:pic>
    </p:spTree>
    <p:extLst>
      <p:ext uri="{BB962C8B-B14F-4D97-AF65-F5344CB8AC3E}">
        <p14:creationId xmlns:p14="http://schemas.microsoft.com/office/powerpoint/2010/main" val="508408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33858FC-CC59-4727-8224-837D558D109E}"/>
              </a:ext>
            </a:extLst>
          </p:cNvPr>
          <p:cNvSpPr>
            <a:spLocks noGrp="1"/>
          </p:cNvSpPr>
          <p:nvPr>
            <p:ph type="title"/>
          </p:nvPr>
        </p:nvSpPr>
        <p:spPr/>
        <p:txBody>
          <a:bodyPr/>
          <a:lstStyle/>
          <a:p>
            <a:endParaRPr lang="lt-LT"/>
          </a:p>
        </p:txBody>
      </p:sp>
      <p:pic>
        <p:nvPicPr>
          <p:cNvPr id="4" name="Turinio vietos rezervavimo ženklas 3">
            <a:extLst>
              <a:ext uri="{FF2B5EF4-FFF2-40B4-BE49-F238E27FC236}">
                <a16:creationId xmlns:a16="http://schemas.microsoft.com/office/drawing/2014/main" id="{DFEC2828-DDD9-429C-A8A7-A578392558E3}"/>
              </a:ext>
            </a:extLst>
          </p:cNvPr>
          <p:cNvPicPr>
            <a:picLocks noGrp="1"/>
          </p:cNvPicPr>
          <p:nvPr>
            <p:ph idx="1"/>
          </p:nvPr>
        </p:nvPicPr>
        <p:blipFill rotWithShape="1">
          <a:blip r:embed="rId2"/>
          <a:srcRect l="9053" t="18868" r="25555" b="23418"/>
          <a:stretch/>
        </p:blipFill>
        <p:spPr bwMode="auto">
          <a:xfrm>
            <a:off x="2130804" y="1031846"/>
            <a:ext cx="9454392" cy="520204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88830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F8F9F29-FFE7-4A20-94D1-0DF9EE8A6EB0}"/>
              </a:ext>
            </a:extLst>
          </p:cNvPr>
          <p:cNvSpPr>
            <a:spLocks noGrp="1"/>
          </p:cNvSpPr>
          <p:nvPr>
            <p:ph type="title"/>
          </p:nvPr>
        </p:nvSpPr>
        <p:spPr/>
        <p:txBody>
          <a:bodyPr/>
          <a:lstStyle/>
          <a:p>
            <a:endParaRPr lang="lt-LT"/>
          </a:p>
        </p:txBody>
      </p:sp>
      <p:pic>
        <p:nvPicPr>
          <p:cNvPr id="4" name="Turinio vietos rezervavimo ženklas 3">
            <a:extLst>
              <a:ext uri="{FF2B5EF4-FFF2-40B4-BE49-F238E27FC236}">
                <a16:creationId xmlns:a16="http://schemas.microsoft.com/office/drawing/2014/main" id="{DF53277A-DB0F-42CA-8565-280D3ED87ADC}"/>
              </a:ext>
            </a:extLst>
          </p:cNvPr>
          <p:cNvPicPr>
            <a:picLocks noGrp="1"/>
          </p:cNvPicPr>
          <p:nvPr>
            <p:ph idx="1"/>
          </p:nvPr>
        </p:nvPicPr>
        <p:blipFill rotWithShape="1">
          <a:blip r:embed="rId2"/>
          <a:srcRect l="9182" t="17986" r="25762" b="17266"/>
          <a:stretch/>
        </p:blipFill>
        <p:spPr bwMode="auto">
          <a:xfrm>
            <a:off x="1870744" y="1031846"/>
            <a:ext cx="9764785" cy="520204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56665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88BD607-04FB-4602-8733-5838C4C63D9B}"/>
              </a:ext>
            </a:extLst>
          </p:cNvPr>
          <p:cNvSpPr>
            <a:spLocks noGrp="1"/>
          </p:cNvSpPr>
          <p:nvPr>
            <p:ph type="title"/>
          </p:nvPr>
        </p:nvSpPr>
        <p:spPr/>
        <p:txBody>
          <a:bodyPr/>
          <a:lstStyle/>
          <a:p>
            <a:endParaRPr lang="lt-LT"/>
          </a:p>
        </p:txBody>
      </p:sp>
      <p:pic>
        <p:nvPicPr>
          <p:cNvPr id="4" name="Turinio vietos rezervavimo ženklas 3">
            <a:extLst>
              <a:ext uri="{FF2B5EF4-FFF2-40B4-BE49-F238E27FC236}">
                <a16:creationId xmlns:a16="http://schemas.microsoft.com/office/drawing/2014/main" id="{5579C35E-4A40-47BC-9ECD-321BC82E3F17}"/>
              </a:ext>
            </a:extLst>
          </p:cNvPr>
          <p:cNvPicPr>
            <a:picLocks noGrp="1"/>
          </p:cNvPicPr>
          <p:nvPr>
            <p:ph idx="1"/>
          </p:nvPr>
        </p:nvPicPr>
        <p:blipFill rotWithShape="1">
          <a:blip r:embed="rId2"/>
          <a:srcRect l="9182" t="17432" r="25762" b="17820"/>
          <a:stretch/>
        </p:blipFill>
        <p:spPr bwMode="auto">
          <a:xfrm>
            <a:off x="1895912" y="989901"/>
            <a:ext cx="9806730" cy="532700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56057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5505D47-BD98-4522-BA85-6FEB416E6802}"/>
              </a:ext>
            </a:extLst>
          </p:cNvPr>
          <p:cNvSpPr>
            <a:spLocks noGrp="1"/>
          </p:cNvSpPr>
          <p:nvPr>
            <p:ph type="title"/>
          </p:nvPr>
        </p:nvSpPr>
        <p:spPr/>
        <p:txBody>
          <a:bodyPr/>
          <a:lstStyle/>
          <a:p>
            <a:endParaRPr lang="lt-LT"/>
          </a:p>
        </p:txBody>
      </p:sp>
      <p:pic>
        <p:nvPicPr>
          <p:cNvPr id="4" name="Turinio vietos rezervavimo ženklas 3">
            <a:extLst>
              <a:ext uri="{FF2B5EF4-FFF2-40B4-BE49-F238E27FC236}">
                <a16:creationId xmlns:a16="http://schemas.microsoft.com/office/drawing/2014/main" id="{B3F6CA05-A6CE-4DD5-B171-A876CB32DEB4}"/>
              </a:ext>
            </a:extLst>
          </p:cNvPr>
          <p:cNvPicPr>
            <a:picLocks noGrp="1" noChangeAspect="1"/>
          </p:cNvPicPr>
          <p:nvPr>
            <p:ph idx="1"/>
          </p:nvPr>
        </p:nvPicPr>
        <p:blipFill>
          <a:blip r:embed="rId2"/>
          <a:stretch>
            <a:fillRect/>
          </a:stretch>
        </p:blipFill>
        <p:spPr>
          <a:xfrm>
            <a:off x="1736522" y="1098752"/>
            <a:ext cx="9768090" cy="5378442"/>
          </a:xfrm>
          <a:prstGeom prst="rect">
            <a:avLst/>
          </a:prstGeom>
        </p:spPr>
      </p:pic>
    </p:spTree>
    <p:extLst>
      <p:ext uri="{BB962C8B-B14F-4D97-AF65-F5344CB8AC3E}">
        <p14:creationId xmlns:p14="http://schemas.microsoft.com/office/powerpoint/2010/main" val="3384370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E79CB42-A88A-462A-8B73-97559453F55C}"/>
              </a:ext>
            </a:extLst>
          </p:cNvPr>
          <p:cNvSpPr>
            <a:spLocks noGrp="1"/>
          </p:cNvSpPr>
          <p:nvPr>
            <p:ph type="title"/>
          </p:nvPr>
        </p:nvSpPr>
        <p:spPr/>
        <p:txBody>
          <a:bodyPr/>
          <a:lstStyle/>
          <a:p>
            <a:endParaRPr lang="lt-LT"/>
          </a:p>
        </p:txBody>
      </p:sp>
      <p:pic>
        <p:nvPicPr>
          <p:cNvPr id="4" name="Turinio vietos rezervavimo ženklas 3">
            <a:extLst>
              <a:ext uri="{FF2B5EF4-FFF2-40B4-BE49-F238E27FC236}">
                <a16:creationId xmlns:a16="http://schemas.microsoft.com/office/drawing/2014/main" id="{D731C03F-A429-4B59-B2BE-07F406299DCF}"/>
              </a:ext>
            </a:extLst>
          </p:cNvPr>
          <p:cNvPicPr>
            <a:picLocks noGrp="1"/>
          </p:cNvPicPr>
          <p:nvPr>
            <p:ph idx="1"/>
          </p:nvPr>
        </p:nvPicPr>
        <p:blipFill rotWithShape="1">
          <a:blip r:embed="rId2"/>
          <a:srcRect l="9027" t="17986" r="25762" b="17543"/>
          <a:stretch/>
        </p:blipFill>
        <p:spPr bwMode="auto">
          <a:xfrm>
            <a:off x="1963024" y="931177"/>
            <a:ext cx="9697673" cy="552834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78040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6DF85A6-3FD5-476F-B9A4-8D395790B907}"/>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4149362E-EB6B-4B73-A36C-BCE3D9C62B7B}"/>
              </a:ext>
            </a:extLst>
          </p:cNvPr>
          <p:cNvPicPr>
            <a:picLocks noGrp="1" noChangeAspect="1"/>
          </p:cNvPicPr>
          <p:nvPr>
            <p:ph idx="1"/>
          </p:nvPr>
        </p:nvPicPr>
        <p:blipFill rotWithShape="1">
          <a:blip r:embed="rId2"/>
          <a:srcRect l="10157" t="12804" r="22651" b="4822"/>
          <a:stretch/>
        </p:blipFill>
        <p:spPr>
          <a:xfrm>
            <a:off x="2692866" y="989183"/>
            <a:ext cx="7877262" cy="5432092"/>
          </a:xfrm>
        </p:spPr>
      </p:pic>
    </p:spTree>
    <p:extLst>
      <p:ext uri="{BB962C8B-B14F-4D97-AF65-F5344CB8AC3E}">
        <p14:creationId xmlns:p14="http://schemas.microsoft.com/office/powerpoint/2010/main" val="36885704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AD25594-84E1-45E8-83F7-B05246B3BB64}"/>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D83CA193-DC3C-42F3-8E94-C711A07ECDA5}"/>
              </a:ext>
            </a:extLst>
          </p:cNvPr>
          <p:cNvPicPr>
            <a:picLocks noGrp="1" noChangeAspect="1"/>
          </p:cNvPicPr>
          <p:nvPr>
            <p:ph idx="1"/>
          </p:nvPr>
        </p:nvPicPr>
        <p:blipFill rotWithShape="1">
          <a:blip r:embed="rId2"/>
          <a:srcRect l="10032" t="12138" r="23775" b="3267"/>
          <a:stretch/>
        </p:blipFill>
        <p:spPr>
          <a:xfrm>
            <a:off x="2592925" y="937731"/>
            <a:ext cx="7877261" cy="5662711"/>
          </a:xfrm>
        </p:spPr>
      </p:pic>
    </p:spTree>
    <p:extLst>
      <p:ext uri="{BB962C8B-B14F-4D97-AF65-F5344CB8AC3E}">
        <p14:creationId xmlns:p14="http://schemas.microsoft.com/office/powerpoint/2010/main" val="3841825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73C7430-F64E-4879-9F31-908CE6B38729}"/>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6CB581D5-008D-4C5D-8BEE-749C7E8E529C}"/>
              </a:ext>
            </a:extLst>
          </p:cNvPr>
          <p:cNvPicPr>
            <a:picLocks noGrp="1" noChangeAspect="1"/>
          </p:cNvPicPr>
          <p:nvPr>
            <p:ph idx="1"/>
          </p:nvPr>
        </p:nvPicPr>
        <p:blipFill rotWithShape="1">
          <a:blip r:embed="rId2"/>
          <a:srcRect l="9907" t="12359" r="22775" b="5044"/>
          <a:stretch/>
        </p:blipFill>
        <p:spPr>
          <a:xfrm>
            <a:off x="2579253" y="1375794"/>
            <a:ext cx="7546259" cy="5208181"/>
          </a:xfrm>
        </p:spPr>
      </p:pic>
    </p:spTree>
    <p:extLst>
      <p:ext uri="{BB962C8B-B14F-4D97-AF65-F5344CB8AC3E}">
        <p14:creationId xmlns:p14="http://schemas.microsoft.com/office/powerpoint/2010/main" val="3387256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195548E-D90E-41F1-AEC9-0D8034B8F9DD}"/>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335D9A63-AB8B-4483-8A19-0F216A9623B3}"/>
              </a:ext>
            </a:extLst>
          </p:cNvPr>
          <p:cNvPicPr>
            <a:picLocks noGrp="1" noChangeAspect="1"/>
          </p:cNvPicPr>
          <p:nvPr>
            <p:ph idx="1"/>
          </p:nvPr>
        </p:nvPicPr>
        <p:blipFill rotWithShape="1">
          <a:blip r:embed="rId2"/>
          <a:srcRect l="9657" t="12359" r="23525" b="4378"/>
          <a:stretch/>
        </p:blipFill>
        <p:spPr>
          <a:xfrm>
            <a:off x="2427217" y="1124125"/>
            <a:ext cx="7740239" cy="5425404"/>
          </a:xfrm>
        </p:spPr>
      </p:pic>
    </p:spTree>
    <p:extLst>
      <p:ext uri="{BB962C8B-B14F-4D97-AF65-F5344CB8AC3E}">
        <p14:creationId xmlns:p14="http://schemas.microsoft.com/office/powerpoint/2010/main" val="1757973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7964873-5A2F-40CF-A0BE-413DD59AD08F}"/>
              </a:ext>
            </a:extLst>
          </p:cNvPr>
          <p:cNvSpPr>
            <a:spLocks noGrp="1"/>
          </p:cNvSpPr>
          <p:nvPr>
            <p:ph type="title"/>
          </p:nvPr>
        </p:nvSpPr>
        <p:spPr/>
        <p:txBody>
          <a:bodyPr/>
          <a:lstStyle/>
          <a:p>
            <a:r>
              <a:rPr lang="lt-LT" dirty="0"/>
              <a:t>Karantinas pratęsiamas iki Naujų Metų</a:t>
            </a:r>
          </a:p>
        </p:txBody>
      </p:sp>
      <p:sp>
        <p:nvSpPr>
          <p:cNvPr id="3" name="Turinio vietos rezervavimo ženklas 2">
            <a:extLst>
              <a:ext uri="{FF2B5EF4-FFF2-40B4-BE49-F238E27FC236}">
                <a16:creationId xmlns:a16="http://schemas.microsoft.com/office/drawing/2014/main" id="{2F362AD7-19D4-4029-88CF-F8B7F45D5221}"/>
              </a:ext>
            </a:extLst>
          </p:cNvPr>
          <p:cNvSpPr>
            <a:spLocks noGrp="1"/>
          </p:cNvSpPr>
          <p:nvPr>
            <p:ph idx="1"/>
          </p:nvPr>
        </p:nvSpPr>
        <p:spPr/>
        <p:txBody>
          <a:bodyPr>
            <a:normAutofit/>
          </a:bodyPr>
          <a:lstStyle/>
          <a:p>
            <a:r>
              <a:rPr lang="lt-LT" dirty="0"/>
              <a:t>Mokykloms, vykdančioms švietimą pagal pradinio ugdymo programą, skelbti mokinių atostogas nuo 2020 m. gruodžio 14 d. iki 2021 m. sausio 3 dienos.</a:t>
            </a:r>
          </a:p>
          <a:p>
            <a:r>
              <a:rPr lang="lt-LT" dirty="0"/>
              <a:t>ikimokyklinio ir priešmokyklinio ugdymo įstaigas rekomenduojama lankyti tik tiems vaikams, kurių tėvai (įtėviai, globėjai) neturi galimybių dirbti nuotoliniu būdu;</a:t>
            </a:r>
          </a:p>
          <a:p>
            <a:r>
              <a:rPr lang="lt-LT" dirty="0"/>
              <a:t>ugdymas mokyklose pagal pagrindinio ugdymo ir vidurinio ugdymo programas vykdomas tik nuotoliniu būdu, išskyrus specialiosiose mokyklose ir bendrojo ugdymo mokyklų specialiosiose klasėse ugdomus mokinius pagal pagrindinio ugdymo (pagrindinio ugdymo individualizuotą), vidurinio ugdymo (socialinių įgūdžių ugdymo) programas;</a:t>
            </a:r>
          </a:p>
          <a:p>
            <a:endParaRPr lang="lt-LT" dirty="0"/>
          </a:p>
        </p:txBody>
      </p:sp>
    </p:spTree>
    <p:extLst>
      <p:ext uri="{BB962C8B-B14F-4D97-AF65-F5344CB8AC3E}">
        <p14:creationId xmlns:p14="http://schemas.microsoft.com/office/powerpoint/2010/main" val="1286060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6AED2F7-B79E-4E98-B6A6-5B7D5A31E505}"/>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F77F952B-1EEE-49A3-BEFF-91AD26FCCB76}"/>
              </a:ext>
            </a:extLst>
          </p:cNvPr>
          <p:cNvSpPr>
            <a:spLocks noGrp="1"/>
          </p:cNvSpPr>
          <p:nvPr>
            <p:ph idx="1"/>
          </p:nvPr>
        </p:nvSpPr>
        <p:spPr/>
        <p:txBody>
          <a:bodyPr>
            <a:normAutofit/>
          </a:bodyPr>
          <a:lstStyle/>
          <a:p>
            <a:r>
              <a:rPr lang="lt-LT" dirty="0"/>
              <a:t>neformalusis vaikų švietimas vykdomas nuotoliniu būdu arba stabdomas;</a:t>
            </a:r>
          </a:p>
          <a:p>
            <a:r>
              <a:rPr lang="lt-LT" dirty="0"/>
              <a:t>neformalusis suaugusiųjų švietimas ir neformalusis profesinis mokymas vykdomi nuotoliniu būdu arba stabdomi, išskyrus aviacijos, jūrininkų bei transporto priemonių vairavimo praktinius mokymus; </a:t>
            </a:r>
          </a:p>
          <a:p>
            <a:r>
              <a:rPr lang="lt-LT" dirty="0"/>
              <a:t>profesinis mokymas, išskyrus pirminį profesinį mokymą, vykdomą kartu su socialinių įgūdžių programa, ir aukštojo mokslo studijos vykdomi nuotoliniu būdu, užtikrinant valstybės lygio ekstremaliosios situacijos operacijų vadovo nustatytas asmenų srautų valdymo, saugaus atstumo laikymosi ir kitas būtinas visuomenės sveikatos saugos, higienos, asmenų aprūpinimo būtinosiomis asmeninėmis apsaugos priemonėmis sąlygas;</a:t>
            </a:r>
          </a:p>
          <a:p>
            <a:endParaRPr lang="lt-LT" dirty="0"/>
          </a:p>
        </p:txBody>
      </p:sp>
    </p:spTree>
    <p:extLst>
      <p:ext uri="{BB962C8B-B14F-4D97-AF65-F5344CB8AC3E}">
        <p14:creationId xmlns:p14="http://schemas.microsoft.com/office/powerpoint/2010/main" val="3718740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3067B85-5BB2-4FB2-9568-9C56B552BA49}"/>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6C38C4E4-5456-4588-A2B4-7C0382CCCF0E}"/>
              </a:ext>
            </a:extLst>
          </p:cNvPr>
          <p:cNvSpPr>
            <a:spLocks noGrp="1"/>
          </p:cNvSpPr>
          <p:nvPr>
            <p:ph idx="1"/>
          </p:nvPr>
        </p:nvSpPr>
        <p:spPr/>
        <p:txBody>
          <a:bodyPr/>
          <a:lstStyle/>
          <a:p>
            <a:r>
              <a:rPr lang="lt-LT" dirty="0"/>
              <a:t>švietimo pagalba teikiama, užtikrinant valstybės lygio ekstremaliosios situacijos operacijų vadovo nustatytas asmenų srautų valdymo, saugaus atstumo laikymosi ir kitas būtinas visuomenės sveikatos saugos, higienos, asmenų aprūpinimo būtinosiomis asmeninėmis apsaugos priemonėmis sąlygas tokiu pat būdu, kokiu vykdoma veikla švietimo įstaigoje ir kitų švietimo teikėjų; arba teikiama nuotoliniu būdu.</a:t>
            </a:r>
          </a:p>
          <a:p>
            <a:r>
              <a:rPr lang="lt-LT" dirty="0"/>
              <a:t>Bendro naudojimo patalpose, maitinimo patalpose, užtikrinti ne mažesnį kaip 2 metrų atstumą tarp asmenų ar asmenų grupių (iki 2 asmenų ar šeimos narių)</a:t>
            </a:r>
          </a:p>
          <a:p>
            <a:endParaRPr lang="lt-LT" dirty="0"/>
          </a:p>
          <a:p>
            <a:endParaRPr lang="lt-LT" dirty="0"/>
          </a:p>
        </p:txBody>
      </p:sp>
    </p:spTree>
    <p:extLst>
      <p:ext uri="{BB962C8B-B14F-4D97-AF65-F5344CB8AC3E}">
        <p14:creationId xmlns:p14="http://schemas.microsoft.com/office/powerpoint/2010/main" val="606666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6B6EA6A-86BE-40CE-9B63-D9E6976B6331}"/>
              </a:ext>
            </a:extLst>
          </p:cNvPr>
          <p:cNvSpPr>
            <a:spLocks noGrp="1"/>
          </p:cNvSpPr>
          <p:nvPr>
            <p:ph type="title"/>
          </p:nvPr>
        </p:nvSpPr>
        <p:spPr/>
        <p:txBody>
          <a:bodyPr/>
          <a:lstStyle/>
          <a:p>
            <a:endParaRPr lang="lt-LT"/>
          </a:p>
        </p:txBody>
      </p:sp>
      <p:pic>
        <p:nvPicPr>
          <p:cNvPr id="5" name="Turinio vietos rezervavimo ženklas 4">
            <a:extLst>
              <a:ext uri="{FF2B5EF4-FFF2-40B4-BE49-F238E27FC236}">
                <a16:creationId xmlns:a16="http://schemas.microsoft.com/office/drawing/2014/main" id="{414A010A-0F44-4AEA-8DDA-58F89325D74D}"/>
              </a:ext>
            </a:extLst>
          </p:cNvPr>
          <p:cNvPicPr>
            <a:picLocks noGrp="1" noChangeAspect="1"/>
          </p:cNvPicPr>
          <p:nvPr>
            <p:ph idx="1"/>
          </p:nvPr>
        </p:nvPicPr>
        <p:blipFill rotWithShape="1">
          <a:blip r:embed="rId2"/>
          <a:srcRect l="15901" t="24127" r="39012" b="20808"/>
          <a:stretch/>
        </p:blipFill>
        <p:spPr>
          <a:xfrm>
            <a:off x="2672571" y="1182848"/>
            <a:ext cx="7713000" cy="5298681"/>
          </a:xfrm>
        </p:spPr>
      </p:pic>
    </p:spTree>
    <p:extLst>
      <p:ext uri="{BB962C8B-B14F-4D97-AF65-F5344CB8AC3E}">
        <p14:creationId xmlns:p14="http://schemas.microsoft.com/office/powerpoint/2010/main" val="263890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BFE25B1-B2D4-4EA2-9D7B-A641254DF157}"/>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613A769B-3149-4F4F-A3FE-30F1D3118CBD}"/>
              </a:ext>
            </a:extLst>
          </p:cNvPr>
          <p:cNvSpPr>
            <a:spLocks noGrp="1"/>
          </p:cNvSpPr>
          <p:nvPr>
            <p:ph idx="1"/>
          </p:nvPr>
        </p:nvSpPr>
        <p:spPr/>
        <p:txBody>
          <a:bodyPr/>
          <a:lstStyle/>
          <a:p>
            <a:r>
              <a:rPr lang="lt-LT" dirty="0"/>
              <a:t>Žinių visi turime daug, atėjo metas jas profesionaliai pritaikyti, susisteminti ir dalintis. </a:t>
            </a:r>
          </a:p>
          <a:p>
            <a:r>
              <a:rPr lang="lt-LT" dirty="0"/>
              <a:t>Kurkim dalinimosi kultūrą, stiprinkim pagalbos vienas kitam svarbos suvokimą. </a:t>
            </a:r>
          </a:p>
          <a:p>
            <a:endParaRPr lang="lt-LT" dirty="0"/>
          </a:p>
        </p:txBody>
      </p:sp>
      <p:pic>
        <p:nvPicPr>
          <p:cNvPr id="4" name="Paveikslėlis 3">
            <a:extLst>
              <a:ext uri="{FF2B5EF4-FFF2-40B4-BE49-F238E27FC236}">
                <a16:creationId xmlns:a16="http://schemas.microsoft.com/office/drawing/2014/main" id="{78F41593-3E0D-422A-996C-50CEC950130A}"/>
              </a:ext>
            </a:extLst>
          </p:cNvPr>
          <p:cNvPicPr>
            <a:picLocks noChangeAspect="1"/>
          </p:cNvPicPr>
          <p:nvPr/>
        </p:nvPicPr>
        <p:blipFill>
          <a:blip r:embed="rId2"/>
          <a:stretch>
            <a:fillRect/>
          </a:stretch>
        </p:blipFill>
        <p:spPr>
          <a:xfrm>
            <a:off x="4466700" y="3971410"/>
            <a:ext cx="3813233" cy="1470818"/>
          </a:xfrm>
          <a:prstGeom prst="rect">
            <a:avLst/>
          </a:prstGeom>
        </p:spPr>
      </p:pic>
    </p:spTree>
    <p:extLst>
      <p:ext uri="{BB962C8B-B14F-4D97-AF65-F5344CB8AC3E}">
        <p14:creationId xmlns:p14="http://schemas.microsoft.com/office/powerpoint/2010/main" val="351586062"/>
      </p:ext>
    </p:extLst>
  </p:cSld>
  <p:clrMapOvr>
    <a:masterClrMapping/>
  </p:clrMapOvr>
</p:sld>
</file>

<file path=ppt/theme/theme1.xml><?xml version="1.0" encoding="utf-8"?>
<a:theme xmlns:a="http://schemas.openxmlformats.org/drawingml/2006/main" name="Šnabždesys">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41</TotalTime>
  <Words>294</Words>
  <Application>Microsoft Office PowerPoint</Application>
  <PresentationFormat>Plačiaekranė</PresentationFormat>
  <Paragraphs>11</Paragraphs>
  <Slides>16</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16</vt:i4>
      </vt:variant>
    </vt:vector>
  </HeadingPairs>
  <TitlesOfParts>
    <vt:vector size="20" baseType="lpstr">
      <vt:lpstr>Arial</vt:lpstr>
      <vt:lpstr>Century Gothic</vt:lpstr>
      <vt:lpstr>Wingdings 3</vt:lpstr>
      <vt:lpstr>Šnabždesys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Karantinas pratęsiamas iki Naujų Metų</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Vartotojas</dc:creator>
  <cp:lastModifiedBy>Vartotojas</cp:lastModifiedBy>
  <cp:revision>4</cp:revision>
  <dcterms:created xsi:type="dcterms:W3CDTF">2020-12-08T09:16:21Z</dcterms:created>
  <dcterms:modified xsi:type="dcterms:W3CDTF">2020-12-08T09:58:12Z</dcterms:modified>
</cp:coreProperties>
</file>